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85" r:id="rId2"/>
    <p:sldId id="314" r:id="rId3"/>
    <p:sldId id="315" r:id="rId4"/>
    <p:sldId id="259" r:id="rId5"/>
    <p:sldId id="260" r:id="rId6"/>
    <p:sldId id="261" r:id="rId7"/>
    <p:sldId id="262" r:id="rId8"/>
    <p:sldId id="263" r:id="rId9"/>
    <p:sldId id="264" r:id="rId10"/>
    <p:sldId id="313" r:id="rId11"/>
    <p:sldId id="311" r:id="rId12"/>
    <p:sldId id="312" r:id="rId13"/>
    <p:sldId id="257" r:id="rId14"/>
    <p:sldId id="26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308" r:id="rId24"/>
    <p:sldId id="309" r:id="rId25"/>
    <p:sldId id="310" r:id="rId26"/>
    <p:sldId id="295" r:id="rId27"/>
    <p:sldId id="296" r:id="rId28"/>
    <p:sldId id="297" r:id="rId29"/>
    <p:sldId id="272" r:id="rId30"/>
    <p:sldId id="307" r:id="rId31"/>
    <p:sldId id="270" r:id="rId32"/>
    <p:sldId id="266" r:id="rId33"/>
    <p:sldId id="271" r:id="rId34"/>
    <p:sldId id="273" r:id="rId35"/>
    <p:sldId id="275" r:id="rId36"/>
    <p:sldId id="276" r:id="rId37"/>
    <p:sldId id="274" r:id="rId38"/>
    <p:sldId id="301" r:id="rId39"/>
    <p:sldId id="302" r:id="rId40"/>
    <p:sldId id="303" r:id="rId41"/>
    <p:sldId id="304" r:id="rId42"/>
    <p:sldId id="305" r:id="rId43"/>
    <p:sldId id="279" r:id="rId44"/>
    <p:sldId id="280" r:id="rId45"/>
    <p:sldId id="278" r:id="rId46"/>
    <p:sldId id="281" r:id="rId47"/>
    <p:sldId id="306" r:id="rId48"/>
    <p:sldId id="282" r:id="rId49"/>
    <p:sldId id="283" r:id="rId50"/>
    <p:sldId id="284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994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3994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994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994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994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3994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994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994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2832FB-485E-4725-92C4-FCB936B44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20AB0-5BC7-4FC7-A2FA-28B8A67762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B3C02-E5D6-49B8-82DC-19826C5778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D8DE2F-A1ED-4524-A4CF-02FC4779D2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5BC6D-09BC-4312-AC8E-C9E3AD8BD3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C47B6-9E4B-4D7C-8C8C-35C4405124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0FE16-58D0-4D52-B4EA-C0C6F268A9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5782A-097E-49D4-8DF0-8FA2C4DC21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E467D-CE48-4014-91C0-54EE5DE191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67377-86B0-4489-96B9-1AD181B3F0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D1B93-6A68-412D-B22C-95D964815F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7BC33-CB43-45BE-A37E-3EC92EC477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3891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3891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313CF2F-3ABE-45EC-88CE-B3B43E8C252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ПОВТОРЕНИЕ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Функции </a:t>
            </a:r>
            <a:r>
              <a:rPr lang="en-US" b="1" dirty="0" smtClean="0"/>
              <a:t>Excel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 характеру аргументов делятся на три типа: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 перечислением аргументов (до 30)</a:t>
            </a:r>
            <a:br>
              <a:rPr lang="ru-RU" dirty="0" smtClean="0"/>
            </a:b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СРЗНАЧ(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B2:E2)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 фиксированными аргументами</a:t>
            </a:r>
            <a:br>
              <a:rPr lang="ru-RU" dirty="0" smtClean="0"/>
            </a:b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СТЕПЕНЬ(6,23;4)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Без аргументов</a:t>
            </a:r>
            <a:br>
              <a:rPr lang="ru-RU" dirty="0" smtClean="0"/>
            </a:br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СЕГОДНЯ()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7915276" cy="2508246"/>
          </a:xfrm>
        </p:spPr>
        <p:txBody>
          <a:bodyPr/>
          <a:lstStyle/>
          <a:p>
            <a:r>
              <a:rPr lang="ru-RU" sz="3200" b="1" dirty="0" smtClean="0"/>
              <a:t>Выберите формулу, которую необходимо ввести в ячейку </a:t>
            </a:r>
            <a:r>
              <a:rPr lang="en-US" sz="3200" b="1" dirty="0" smtClean="0"/>
              <a:t>F</a:t>
            </a:r>
            <a:r>
              <a:rPr lang="ru-RU" sz="3200" b="1" dirty="0" smtClean="0"/>
              <a:t>2</a:t>
            </a:r>
            <a:r>
              <a:rPr lang="en-US" sz="3200" b="1" dirty="0" smtClean="0"/>
              <a:t> </a:t>
            </a:r>
            <a:r>
              <a:rPr lang="ru-RU" sz="3200" b="1" dirty="0" smtClean="0"/>
              <a:t>для вычисления годовой оценки по предмету.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2357430"/>
          <a:ext cx="7772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4429132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СРЗНАЧ(</a:t>
            </a:r>
            <a:r>
              <a:rPr lang="en-US" dirty="0" smtClean="0"/>
              <a:t>B2:E2)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ОКРУГЛ(</a:t>
            </a:r>
            <a:r>
              <a:rPr lang="ru-RU" dirty="0" smtClean="0"/>
              <a:t>СРЗНАЧ(</a:t>
            </a:r>
            <a:r>
              <a:rPr lang="en-US" dirty="0" smtClean="0"/>
              <a:t>B2:E2)</a:t>
            </a:r>
            <a:r>
              <a:rPr lang="ru-RU" dirty="0" smtClean="0"/>
              <a:t>)</a:t>
            </a:r>
            <a:endParaRPr lang="en-US" dirty="0" smtClean="0"/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СРЕДНЕЕ</a:t>
            </a:r>
            <a:r>
              <a:rPr lang="ru-RU" dirty="0" smtClean="0"/>
              <a:t>(</a:t>
            </a:r>
            <a:r>
              <a:rPr lang="en-US" dirty="0" smtClean="0"/>
              <a:t>B2:E2)</a:t>
            </a:r>
            <a:endParaRPr lang="ru-RU" dirty="0" smtClean="0"/>
          </a:p>
          <a:p>
            <a:pPr marL="342900" indent="-342900">
              <a:buFontTx/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572140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71868" y="5786454"/>
            <a:ext cx="5214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ОКРУГЛ(СРЗНАЧ(</a:t>
            </a:r>
            <a:r>
              <a:rPr lang="en-US" sz="32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B2:E2)</a:t>
            </a:r>
            <a:r>
              <a:rPr lang="ru-RU" sz="32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)</a:t>
            </a:r>
            <a:endParaRPr lang="en-US" sz="3200" b="1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endParaRPr lang="en-US" sz="3200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-357214"/>
            <a:ext cx="7772400" cy="114300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Сообщения о ошибках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</a:t>
            </a:r>
            <a:r>
              <a:rPr lang="ru-RU" dirty="0" smtClean="0"/>
              <a:t>Дел/0</a:t>
            </a:r>
            <a:endParaRPr lang="en-US" dirty="0" smtClean="0"/>
          </a:p>
          <a:p>
            <a:r>
              <a:rPr lang="en-US" dirty="0" smtClean="0"/>
              <a:t>#</a:t>
            </a:r>
            <a:r>
              <a:rPr lang="ru-RU" dirty="0" smtClean="0"/>
              <a:t>ЗНАЧ!</a:t>
            </a:r>
            <a:endParaRPr lang="en-US" dirty="0" smtClean="0"/>
          </a:p>
          <a:p>
            <a:r>
              <a:rPr lang="en-US" dirty="0" smtClean="0"/>
              <a:t>#</a:t>
            </a:r>
            <a:r>
              <a:rPr lang="ru-RU" dirty="0" smtClean="0"/>
              <a:t>ССЫЛКА</a:t>
            </a:r>
            <a:endParaRPr lang="en-US" dirty="0" smtClean="0"/>
          </a:p>
          <a:p>
            <a:r>
              <a:rPr lang="en-US" dirty="0" smtClean="0"/>
              <a:t>########</a:t>
            </a:r>
            <a:endParaRPr lang="ru-RU" dirty="0"/>
          </a:p>
        </p:txBody>
      </p:sp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571612"/>
            <a:ext cx="5630283" cy="428628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</p:spPr>
      </p:pic>
      <p:cxnSp>
        <p:nvCxnSpPr>
          <p:cNvPr id="10" name="Прямая со стрелкой 9"/>
          <p:cNvCxnSpPr/>
          <p:nvPr/>
        </p:nvCxnSpPr>
        <p:spPr>
          <a:xfrm rot="5400000">
            <a:off x="2428860" y="3143248"/>
            <a:ext cx="3000396" cy="200026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28794" y="5929330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Источник ошибки</a:t>
            </a:r>
            <a:endParaRPr lang="ru-RU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700213"/>
            <a:ext cx="8229600" cy="2582862"/>
          </a:xfrm>
        </p:spPr>
        <p:txBody>
          <a:bodyPr/>
          <a:lstStyle/>
          <a:p>
            <a:r>
              <a:rPr lang="ru-RU" b="1"/>
              <a:t>Построение диаграмм в электронной таблице </a:t>
            </a:r>
            <a:r>
              <a:rPr lang="en-US" b="1"/>
              <a:t>MS Excel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7772400" cy="1612900"/>
          </a:xfrm>
        </p:spPr>
        <p:txBody>
          <a:bodyPr/>
          <a:lstStyle/>
          <a:p>
            <a:pPr indent="4763">
              <a:buFont typeface="Wingdings" pitchFamily="2" charset="2"/>
              <a:buNone/>
            </a:pPr>
            <a:r>
              <a:rPr lang="ru-RU" b="1">
                <a:latin typeface="Times New Roman" pitchFamily="18" charset="0"/>
              </a:rPr>
              <a:t>Диаграмма</a:t>
            </a:r>
            <a:r>
              <a:rPr lang="ru-RU">
                <a:latin typeface="Times New Roman" pitchFamily="18" charset="0"/>
              </a:rPr>
              <a:t> – это представление данных таблицы в графическом виде, которое используется для анализа и сравнения данных.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23850" y="5589588"/>
            <a:ext cx="80645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indent="457200"/>
            <a:r>
              <a:rPr lang="ru-RU" sz="2000">
                <a:latin typeface="Times New Roman" pitchFamily="18" charset="0"/>
              </a:rPr>
              <a:t>Для построения диаграммы обычно используют мастер диаграмм, запускаемый щелчком на кнопке мастер диаграмм на стандартной панели инструментов.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6237288"/>
            <a:ext cx="431800" cy="360362"/>
          </a:xfrm>
          <a:prstGeom prst="rect">
            <a:avLst/>
          </a:prstGeom>
          <a:noFill/>
        </p:spPr>
      </p:pic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39750" y="1557338"/>
            <a:ext cx="8064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</a:rPr>
              <a:t>При построении диаграммы двухмерная таблица преобразуется в двухмерное графическое представление. На вертикальной оси (</a:t>
            </a:r>
            <a:r>
              <a:rPr lang="en-US" sz="2000">
                <a:latin typeface="Times New Roman" pitchFamily="18" charset="0"/>
              </a:rPr>
              <a:t>Y</a:t>
            </a:r>
            <a:r>
              <a:rPr lang="ru-RU" sz="2000">
                <a:latin typeface="Times New Roman" pitchFamily="18" charset="0"/>
              </a:rPr>
              <a:t>) откладываются числовые значения, а на горизонтальной оси (Х) – категории.</a:t>
            </a:r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rcRect/>
          <a:stretch>
            <a:fillRect/>
          </a:stretch>
        </p:blipFill>
        <p:spPr bwMode="auto">
          <a:xfrm>
            <a:off x="0" y="2924175"/>
            <a:ext cx="3887788" cy="2254250"/>
          </a:xfrm>
          <a:prstGeom prst="rect">
            <a:avLst/>
          </a:prstGeom>
          <a:noFill/>
        </p:spPr>
      </p:pic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4">
            <a:lum bright="-12000" contrast="12000"/>
          </a:blip>
          <a:srcRect/>
          <a:stretch>
            <a:fillRect/>
          </a:stretch>
        </p:blipFill>
        <p:spPr bwMode="auto">
          <a:xfrm>
            <a:off x="2700338" y="2636838"/>
            <a:ext cx="3024187" cy="2151062"/>
          </a:xfrm>
          <a:prstGeom prst="rect">
            <a:avLst/>
          </a:prstGeom>
          <a:noFill/>
        </p:spPr>
      </p:pic>
      <p:pic>
        <p:nvPicPr>
          <p:cNvPr id="30731" name="Picture 11"/>
          <p:cNvPicPr>
            <a:picLocks noChangeAspect="1" noChangeArrowheads="1"/>
          </p:cNvPicPr>
          <p:nvPr/>
        </p:nvPicPr>
        <p:blipFill>
          <a:blip r:embed="rId5">
            <a:lum bright="-6000" contrast="12000"/>
          </a:blip>
          <a:srcRect/>
          <a:stretch>
            <a:fillRect/>
          </a:stretch>
        </p:blipFill>
        <p:spPr bwMode="auto">
          <a:xfrm>
            <a:off x="5148263" y="2781300"/>
            <a:ext cx="3995737" cy="2325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диаграмм: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12875"/>
            <a:ext cx="7772400" cy="4530725"/>
          </a:xfrm>
        </p:spPr>
        <p:txBody>
          <a:bodyPr/>
          <a:lstStyle/>
          <a:p>
            <a:pPr indent="-80963"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1.   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Гистограмма</a:t>
            </a:r>
            <a:r>
              <a:rPr lang="ru-RU" sz="2400" b="1">
                <a:solidFill>
                  <a:schemeClr val="hlink"/>
                </a:solidFill>
                <a:latin typeface="Times New Roman" pitchFamily="18" charset="0"/>
              </a:rPr>
              <a:t>.</a:t>
            </a:r>
            <a:r>
              <a:rPr lang="ru-RU" sz="2000" b="1">
                <a:latin typeface="Times New Roman" pitchFamily="18" charset="0"/>
              </a:rPr>
              <a:t> Гистограмму удобно использовать, когда необходимо получить наглядную сравнительную характеристику каких-либо данных. 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2124075" y="2546350"/>
            <a:ext cx="5761038" cy="431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60350"/>
            <a:ext cx="7772400" cy="1397000"/>
          </a:xfrm>
        </p:spPr>
        <p:txBody>
          <a:bodyPr/>
          <a:lstStyle/>
          <a:p>
            <a:pPr indent="-80963"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2. 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Линейчатая диаграмма</a:t>
            </a:r>
            <a:r>
              <a:rPr lang="ru-RU" sz="2000" b="1">
                <a:latin typeface="Times New Roman" pitchFamily="18" charset="0"/>
              </a:rPr>
              <a:t>. Линейчатая диаграмма отображает значения различных категорий.</a:t>
            </a:r>
          </a:p>
          <a:p>
            <a:pPr indent="-80963">
              <a:buFont typeface="Wingdings" pitchFamily="2" charset="2"/>
              <a:buNone/>
            </a:pPr>
            <a:endParaRPr lang="ru-RU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684213" y="1557338"/>
            <a:ext cx="4895850" cy="3605212"/>
          </a:xfrm>
          <a:prstGeom prst="rect">
            <a:avLst/>
          </a:prstGeom>
          <a:noFill/>
        </p:spPr>
      </p:pic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8575" y="2093913"/>
            <a:ext cx="5305425" cy="4764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333375"/>
            <a:ext cx="7772400" cy="965200"/>
          </a:xfrm>
        </p:spPr>
        <p:txBody>
          <a:bodyPr/>
          <a:lstStyle/>
          <a:p>
            <a:pPr indent="4763"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3.  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График.</a:t>
            </a:r>
            <a:r>
              <a:rPr lang="ru-RU" sz="2000" b="1">
                <a:latin typeface="Times New Roman" pitchFamily="18" charset="0"/>
              </a:rPr>
              <a:t> Отображает развитие процесса во времени или по категориям.</a:t>
            </a: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773238"/>
            <a:ext cx="5710237" cy="4206875"/>
          </a:xfrm>
          <a:prstGeom prst="rect">
            <a:avLst/>
          </a:prstGeom>
          <a:noFill/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133600"/>
            <a:ext cx="5568950" cy="446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7772400" cy="1196975"/>
          </a:xfrm>
        </p:spPr>
        <p:txBody>
          <a:bodyPr/>
          <a:lstStyle/>
          <a:p>
            <a:pPr indent="-80963"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4. 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Круговая диаграмма</a:t>
            </a:r>
            <a:r>
              <a:rPr lang="ru-RU" sz="3200" b="1">
                <a:latin typeface="Times New Roman" pitchFamily="18" charset="0"/>
              </a:rPr>
              <a:t>.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</a:rPr>
              <a:t>Круговую диаграмму удобно использовать для просмотра распределения какого-либо процесса во времени. 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557338"/>
            <a:ext cx="5402262" cy="3133725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2116138"/>
            <a:ext cx="5832475" cy="4625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0"/>
            <a:ext cx="7772400" cy="13414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5.  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Точечная диаграмма</a:t>
            </a:r>
            <a:r>
              <a:rPr lang="ru-RU" sz="2000" b="1">
                <a:latin typeface="Times New Roman" pitchFamily="18" charset="0"/>
              </a:rPr>
              <a:t>. Точечную диаграмму удобно использовать, когда необходимо проследить, как меняется одна величина,  в зависимости от другой. </a:t>
            </a:r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773238"/>
            <a:ext cx="5445125" cy="3128962"/>
          </a:xfrm>
          <a:prstGeom prst="rect">
            <a:avLst/>
          </a:prstGeom>
          <a:noFill/>
        </p:spPr>
      </p:pic>
      <p:pic>
        <p:nvPicPr>
          <p:cNvPr id="655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3284538"/>
            <a:ext cx="4643437" cy="3648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Рабочая книга –документ </a:t>
            </a:r>
            <a:r>
              <a:rPr lang="en-US" b="1" dirty="0" smtClean="0"/>
              <a:t>MS Excel</a:t>
            </a:r>
            <a:endParaRPr lang="ru-RU" b="1" dirty="0"/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4500594" cy="435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86446" y="2428868"/>
            <a:ext cx="2286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Файл формата - *.</a:t>
            </a:r>
            <a:r>
              <a:rPr lang="en-US" sz="2800" b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xls</a:t>
            </a:r>
            <a:endParaRPr lang="ru-RU" sz="28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AutoShape 3"/>
          <p:cNvSpPr>
            <a:spLocks noChangeAspect="1" noChangeArrowheads="1"/>
          </p:cNvSpPr>
          <p:nvPr>
            <p:ph type="body" idx="1"/>
          </p:nvPr>
        </p:nvSpPr>
        <p:spPr>
          <a:xfrm>
            <a:off x="611188" y="333375"/>
            <a:ext cx="7772400" cy="8921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6.  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Диаграмма с областями</a:t>
            </a:r>
            <a:r>
              <a:rPr lang="ru-RU" sz="2000" b="1">
                <a:latin typeface="Times New Roman" pitchFamily="18" charset="0"/>
              </a:rPr>
              <a:t>. Отображает изменение значений ряда с течением времени</a:t>
            </a:r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6488113" cy="3775075"/>
          </a:xfrm>
          <a:prstGeom prst="rect">
            <a:avLst/>
          </a:prstGeom>
          <a:noFill/>
        </p:spPr>
      </p:pic>
      <p:pic>
        <p:nvPicPr>
          <p:cNvPr id="6656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2576513"/>
            <a:ext cx="5327650" cy="4208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3705225" cy="2952750"/>
          </a:xfrm>
          <a:prstGeom prst="rect">
            <a:avLst/>
          </a:prstGeom>
          <a:noFill/>
        </p:spPr>
      </p:pic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333375"/>
            <a:ext cx="7772400" cy="820738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7.  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Кольцевая диаграмма</a:t>
            </a:r>
            <a:r>
              <a:rPr lang="ru-RU" sz="2000" b="1">
                <a:latin typeface="Times New Roman" pitchFamily="18" charset="0"/>
              </a:rPr>
              <a:t>. Сходна с круговой диаграммой, но может отображать несколько рядов данных.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3327400"/>
            <a:ext cx="6138862" cy="353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04813"/>
            <a:ext cx="7772400" cy="8207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8. 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Лепестковая диаграмма</a:t>
            </a:r>
            <a:r>
              <a:rPr lang="ru-RU" sz="2000" b="1">
                <a:latin typeface="Times New Roman" pitchFamily="18" charset="0"/>
              </a:rPr>
              <a:t>. Представляет собой график в полярной системе координат.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7338"/>
            <a:ext cx="8029575" cy="4638675"/>
          </a:xfrm>
          <a:prstGeom prst="rect">
            <a:avLst/>
          </a:prstGeom>
          <a:noFill/>
        </p:spPr>
      </p:pic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871788"/>
            <a:ext cx="4487862" cy="3562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630237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ru-RU" sz="2400" b="1"/>
              <a:t>9</a:t>
            </a:r>
            <a:r>
              <a:rPr lang="ru-RU" b="1"/>
              <a:t>. </a:t>
            </a:r>
            <a:r>
              <a:rPr lang="ru-RU" sz="3200" b="1">
                <a:solidFill>
                  <a:schemeClr val="hlink"/>
                </a:solidFill>
              </a:rPr>
              <a:t>Поверхность</a:t>
            </a:r>
            <a:r>
              <a:rPr lang="ru-RU" sz="3600" b="1">
                <a:solidFill>
                  <a:schemeClr val="hlink"/>
                </a:solidFill>
              </a:rPr>
              <a:t>.</a:t>
            </a:r>
            <a:r>
              <a:rPr lang="ru-RU" b="1"/>
              <a:t> </a:t>
            </a:r>
            <a:r>
              <a:rPr lang="ru-RU" sz="2000" b="1"/>
              <a:t>Отображает изменения значений по двум измерениям в виде поверхности.</a:t>
            </a:r>
          </a:p>
        </p:txBody>
      </p:sp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2">
            <a:lum bright="-12000" contrast="12000"/>
          </a:blip>
          <a:srcRect/>
          <a:stretch>
            <a:fillRect/>
          </a:stretch>
        </p:blipFill>
        <p:spPr bwMode="auto">
          <a:xfrm>
            <a:off x="1692275" y="1730375"/>
            <a:ext cx="6186488" cy="512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/>
              <a:t>10. </a:t>
            </a:r>
            <a:r>
              <a:rPr lang="ru-RU" sz="3200" b="1">
                <a:solidFill>
                  <a:schemeClr val="hlink"/>
                </a:solidFill>
              </a:rPr>
              <a:t>Пузырьковая диаграмма</a:t>
            </a:r>
            <a:r>
              <a:rPr lang="ru-RU" sz="2000" b="1"/>
              <a:t>. Отображает на плоскости наборы из трех значений.</a:t>
            </a:r>
            <a:br>
              <a:rPr lang="ru-RU" sz="2000" b="1"/>
            </a:br>
            <a:endParaRPr lang="ru-RU" sz="2000" b="1"/>
          </a:p>
        </p:txBody>
      </p:sp>
      <p:pic>
        <p:nvPicPr>
          <p:cNvPr id="93189" name="Picture 5"/>
          <p:cNvPicPr>
            <a:picLocks noChangeAspect="1" noChangeArrowheads="1"/>
          </p:cNvPicPr>
          <p:nvPr/>
        </p:nvPicPr>
        <p:blipFill>
          <a:blip r:embed="rId2">
            <a:lum bright="-12000" contrast="18000"/>
          </a:blip>
          <a:srcRect/>
          <a:stretch>
            <a:fillRect/>
          </a:stretch>
        </p:blipFill>
        <p:spPr bwMode="auto">
          <a:xfrm>
            <a:off x="971550" y="1412875"/>
            <a:ext cx="6913563" cy="4964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/>
              <a:t>11. </a:t>
            </a:r>
            <a:r>
              <a:rPr lang="ru-RU" sz="3200" b="1">
                <a:solidFill>
                  <a:schemeClr val="hlink"/>
                </a:solidFill>
              </a:rPr>
              <a:t>Биржевая диаграмма.</a:t>
            </a:r>
            <a:r>
              <a:rPr lang="ru-RU" sz="2000" b="1"/>
              <a:t> Отображает наборы данных из трех значений.</a:t>
            </a: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>
            <a:lum bright="-12000" contrast="18000"/>
          </a:blip>
          <a:srcRect/>
          <a:stretch>
            <a:fillRect/>
          </a:stretch>
        </p:blipFill>
        <p:spPr bwMode="auto">
          <a:xfrm>
            <a:off x="1116013" y="1700213"/>
            <a:ext cx="6781800" cy="4867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7772400" cy="892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12. 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Цилиндрическая диаграмма</a:t>
            </a:r>
            <a:r>
              <a:rPr lang="ru-RU" sz="2000" b="1">
                <a:latin typeface="Times New Roman" pitchFamily="18" charset="0"/>
              </a:rPr>
              <a:t>. Это гистограмма со столбцами в виде цилиндров.</a:t>
            </a:r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916113"/>
            <a:ext cx="4608513" cy="3698875"/>
          </a:xfrm>
          <a:prstGeom prst="rect">
            <a:avLst/>
          </a:prstGeom>
          <a:noFill/>
        </p:spPr>
      </p:pic>
      <p:pic>
        <p:nvPicPr>
          <p:cNvPr id="706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4925" y="2349500"/>
            <a:ext cx="5299075" cy="4189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333375"/>
            <a:ext cx="7772400" cy="749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13. 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Коническая диаграмма</a:t>
            </a:r>
            <a:r>
              <a:rPr lang="ru-RU" sz="2000" b="1">
                <a:latin typeface="Times New Roman" pitchFamily="18" charset="0"/>
              </a:rPr>
              <a:t>. Это гистограмма со столбцами в виде конусов.</a:t>
            </a:r>
          </a:p>
          <a:p>
            <a:pPr>
              <a:lnSpc>
                <a:spcPct val="80000"/>
              </a:lnSpc>
            </a:pPr>
            <a:endParaRPr lang="ru-RU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527175"/>
            <a:ext cx="4684713" cy="3822700"/>
          </a:xfrm>
          <a:prstGeom prst="rect">
            <a:avLst/>
          </a:prstGeom>
          <a:noFill/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2773363"/>
            <a:ext cx="4478337" cy="3703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76250"/>
            <a:ext cx="7772400" cy="7493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>
                <a:latin typeface="Times New Roman" pitchFamily="18" charset="0"/>
              </a:rPr>
              <a:t>14. </a:t>
            </a:r>
            <a:r>
              <a:rPr lang="ru-RU" sz="3200" b="1">
                <a:solidFill>
                  <a:schemeClr val="hlink"/>
                </a:solidFill>
                <a:latin typeface="Times New Roman" pitchFamily="18" charset="0"/>
              </a:rPr>
              <a:t>Пирамидальная диаграмма</a:t>
            </a:r>
            <a:r>
              <a:rPr lang="ru-RU" sz="2000" b="1">
                <a:latin typeface="Times New Roman" pitchFamily="18" charset="0"/>
              </a:rPr>
              <a:t>. Это гистограмма со столбцами в виде пирамид.</a:t>
            </a:r>
          </a:p>
          <a:p>
            <a:pPr>
              <a:lnSpc>
                <a:spcPct val="80000"/>
              </a:lnSpc>
            </a:pPr>
            <a:endParaRPr lang="ru-RU"/>
          </a:p>
          <a:p>
            <a:pPr>
              <a:lnSpc>
                <a:spcPct val="80000"/>
              </a:lnSpc>
            </a:pPr>
            <a:endParaRPr lang="ru-RU"/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844675"/>
            <a:ext cx="3705225" cy="3038475"/>
          </a:xfrm>
          <a:prstGeom prst="rect">
            <a:avLst/>
          </a:prstGeom>
          <a:noFill/>
        </p:spPr>
      </p:pic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2705100"/>
            <a:ext cx="5054600" cy="415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2808288" cy="1143000"/>
          </a:xfrm>
        </p:spPr>
        <p:txBody>
          <a:bodyPr/>
          <a:lstStyle/>
          <a:p>
            <a:r>
              <a:rPr lang="ru-RU" sz="3600"/>
              <a:t>ПРИМЕР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260350"/>
            <a:ext cx="5180013" cy="1252538"/>
          </a:xfrm>
        </p:spPr>
        <p:txBody>
          <a:bodyPr/>
          <a:lstStyle/>
          <a:p>
            <a:pPr marL="0" indent="4763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>
                <a:latin typeface="Times New Roman" pitchFamily="18" charset="0"/>
              </a:rPr>
              <a:t>Этапы создания диаграммы </a:t>
            </a:r>
          </a:p>
          <a:p>
            <a:pPr marL="0" indent="4763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i="1">
                <a:latin typeface="Times New Roman" pitchFamily="18" charset="0"/>
              </a:rPr>
              <a:t>«Факторы, влияющие на здоровье человека»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700213"/>
            <a:ext cx="7200900" cy="512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Рабочий лист, ячейка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31146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256 столбцов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( </a:t>
            </a:r>
            <a:r>
              <a:rPr lang="en-US" sz="3200" b="1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A,B,C,D……Z,AA,AB,AC, ….IV)</a:t>
            </a:r>
          </a:p>
          <a:p>
            <a:pPr>
              <a:buNone/>
            </a:pPr>
            <a:r>
              <a:rPr lang="en-US" dirty="0" smtClean="0"/>
              <a:t>65536</a:t>
            </a:r>
            <a:r>
              <a:rPr lang="ru-RU" dirty="0"/>
              <a:t> </a:t>
            </a:r>
            <a:r>
              <a:rPr lang="ru-RU" dirty="0" smtClean="0"/>
              <a:t>строк ( 1….65536)</a:t>
            </a:r>
          </a:p>
          <a:p>
            <a:pPr>
              <a:buNone/>
            </a:pPr>
            <a:r>
              <a:rPr lang="ru-RU" dirty="0" smtClean="0"/>
              <a:t>Ячейка имеет уникальный адрес. </a:t>
            </a:r>
          </a:p>
          <a:p>
            <a:pPr>
              <a:buNone/>
            </a:pPr>
            <a:r>
              <a:rPr lang="ru-RU" dirty="0" smtClean="0"/>
              <a:t>Выберите правильные адреса ячеек</a:t>
            </a:r>
          </a:p>
          <a:p>
            <a:pPr>
              <a:buNone/>
            </a:pPr>
            <a:r>
              <a:rPr lang="ru-RU" sz="3600" b="1" dirty="0" smtClean="0"/>
              <a:t>С4, </a:t>
            </a:r>
            <a:r>
              <a:rPr lang="en-US" sz="3600" b="1" dirty="0" smtClean="0"/>
              <a:t>AD</a:t>
            </a:r>
            <a:r>
              <a:rPr lang="ru-RU" sz="3600" b="1" dirty="0" smtClean="0"/>
              <a:t> </a:t>
            </a:r>
            <a:r>
              <a:rPr lang="en-US" sz="3600" b="1" dirty="0" smtClean="0"/>
              <a:t>AB145, </a:t>
            </a:r>
            <a:r>
              <a:rPr lang="ru-RU" sz="3600" b="1" dirty="0" smtClean="0"/>
              <a:t>АД3246,</a:t>
            </a:r>
            <a:r>
              <a:rPr lang="en-US" sz="3600" b="1" dirty="0" smtClean="0"/>
              <a:t> CD5346</a:t>
            </a:r>
            <a:endParaRPr lang="ru-RU" sz="36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5214950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Имя столбца только латинские буквы +  номер строки ( от 1 до 65536)</a:t>
            </a:r>
            <a:endParaRPr lang="ru-RU" sz="32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7772400" cy="1143000"/>
          </a:xfrm>
        </p:spPr>
        <p:txBody>
          <a:bodyPr/>
          <a:lstStyle/>
          <a:p>
            <a:r>
              <a:rPr lang="ru-RU" sz="2400" b="1"/>
              <a:t>1. Построить таблицу данных</a:t>
            </a:r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 bwMode="auto">
          <a:xfrm>
            <a:off x="395288" y="2133600"/>
            <a:ext cx="8348662" cy="283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2. Выделить объект, содержащий данные для ее построения;</a:t>
            </a:r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060575"/>
            <a:ext cx="8194675" cy="303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4140200" y="4508500"/>
            <a:ext cx="2287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b="1">
                <a:latin typeface="Tahoma" pitchFamily="34" charset="0"/>
              </a:rPr>
              <a:t>Мастер диаграмм</a:t>
            </a:r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 l="55708" t="-9145"/>
          <a:stretch>
            <a:fillRect/>
          </a:stretch>
        </p:blipFill>
        <p:spPr bwMode="auto">
          <a:xfrm>
            <a:off x="468313" y="2060575"/>
            <a:ext cx="8064500" cy="838200"/>
          </a:xfrm>
          <a:prstGeom prst="rect">
            <a:avLst/>
          </a:prstGeom>
          <a:noFill/>
        </p:spPr>
      </p:pic>
      <p:sp>
        <p:nvSpPr>
          <p:cNvPr id="31756" name="Line 12"/>
          <p:cNvSpPr>
            <a:spLocks noChangeShapeType="1"/>
          </p:cNvSpPr>
          <p:nvPr/>
        </p:nvSpPr>
        <p:spPr bwMode="auto">
          <a:xfrm flipH="1" flipV="1">
            <a:off x="5003800" y="2924175"/>
            <a:ext cx="431800" cy="12969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/>
              <a:t>3. Нажать кнопку Мастер диаграмм на панели инструментов;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0" y="6092825"/>
            <a:ext cx="5148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Или выбрать в меню Вставка - Диаграмма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4. Выбрать тип диаграммы из предлагаемого набора;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lum bright="-6000" contrast="18000"/>
          </a:blip>
          <a:srcRect t="-2483"/>
          <a:stretch>
            <a:fillRect/>
          </a:stretch>
        </p:blipFill>
        <p:spPr bwMode="auto">
          <a:xfrm>
            <a:off x="2339975" y="1484313"/>
            <a:ext cx="5294313" cy="5373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488238" cy="1268413"/>
          </a:xfrm>
        </p:spPr>
        <p:txBody>
          <a:bodyPr/>
          <a:lstStyle/>
          <a:p>
            <a:r>
              <a:rPr lang="ru-RU" sz="2800" b="1"/>
              <a:t>5. Поскольку диапазон был выделен ранее, то ничего менять не нужно.</a:t>
            </a:r>
          </a:p>
        </p:txBody>
      </p:sp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2">
            <a:lum bright="-6000" contrast="6000"/>
          </a:blip>
          <a:srcRect/>
          <a:stretch>
            <a:fillRect/>
          </a:stretch>
        </p:blipFill>
        <p:spPr bwMode="auto">
          <a:xfrm>
            <a:off x="1763713" y="1570038"/>
            <a:ext cx="4756150" cy="53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Если данные вначале не были выделены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3297238" cy="5257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В диалоговом окне </a:t>
            </a:r>
            <a:r>
              <a:rPr lang="ru-RU" b="1">
                <a:latin typeface="Times New Roman" pitchFamily="18" charset="0"/>
              </a:rPr>
              <a:t>Мастер диаграмм (шаг2 из 4)</a:t>
            </a:r>
            <a:r>
              <a:rPr lang="ru-RU">
                <a:latin typeface="Times New Roman" pitchFamily="18" charset="0"/>
              </a:rPr>
              <a:t> задаются исходные данные через пункт.</a:t>
            </a:r>
          </a:p>
          <a:p>
            <a:pPr marL="0" indent="0">
              <a:buFont typeface="Wingdings" pitchFamily="2" charset="2"/>
              <a:buNone/>
            </a:pPr>
            <a:endParaRPr lang="ru-RU">
              <a:latin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ru-RU" b="1">
                <a:latin typeface="Times New Roman" pitchFamily="18" charset="0"/>
              </a:rPr>
              <a:t>Для ввода данных щелкнуть мышкой по кнопке          </a:t>
            </a:r>
          </a:p>
          <a:p>
            <a:pPr marL="0" indent="0">
              <a:buFont typeface="Wingdings" pitchFamily="2" charset="2"/>
              <a:buNone/>
            </a:pPr>
            <a:endParaRPr lang="ru-RU" b="1">
              <a:latin typeface="Times New Roman" pitchFamily="18" charset="0"/>
            </a:endParaRPr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2">
            <a:lum bright="-6000" contrast="6000"/>
          </a:blip>
          <a:srcRect/>
          <a:stretch>
            <a:fillRect/>
          </a:stretch>
        </p:blipFill>
        <p:spPr bwMode="auto">
          <a:xfrm>
            <a:off x="4140200" y="1628775"/>
            <a:ext cx="4646613" cy="5229225"/>
          </a:xfrm>
          <a:prstGeom prst="rect">
            <a:avLst/>
          </a:prstGeom>
          <a:noFill/>
        </p:spPr>
      </p:pic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3"/>
          <a:srcRect l="16545" t="15424" r="25818" b="30847"/>
          <a:stretch>
            <a:fillRect/>
          </a:stretch>
        </p:blipFill>
        <p:spPr bwMode="auto">
          <a:xfrm>
            <a:off x="2771775" y="5373688"/>
            <a:ext cx="503238" cy="503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5489575"/>
            <a:ext cx="7473950" cy="1368425"/>
          </a:xfrm>
        </p:spPr>
        <p:txBody>
          <a:bodyPr/>
          <a:lstStyle/>
          <a:p>
            <a:pPr marL="0" indent="1825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Чтобы продолжить работу с окном Мастер диаграмм щелкнуть мышкой по кнопке                  Появится окно</a:t>
            </a:r>
            <a:r>
              <a:rPr lang="ru-RU" sz="2400" b="1">
                <a:latin typeface="Times New Roman" pitchFamily="18" charset="0"/>
              </a:rPr>
              <a:t> Мастер диаграмм. </a:t>
            </a:r>
            <a:r>
              <a:rPr lang="ru-RU" sz="2400">
                <a:latin typeface="Times New Roman" pitchFamily="18" charset="0"/>
              </a:rPr>
              <a:t/>
            </a:r>
            <a:br>
              <a:rPr lang="ru-RU" sz="2400">
                <a:latin typeface="Times New Roman" pitchFamily="18" charset="0"/>
              </a:rPr>
            </a:br>
            <a:endParaRPr lang="ru-RU" sz="2400">
              <a:latin typeface="Times New Roman" pitchFamily="18" charset="0"/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1187450" y="1484313"/>
            <a:ext cx="6985000" cy="3725862"/>
          </a:xfrm>
          <a:prstGeom prst="rect">
            <a:avLst/>
          </a:prstGeom>
          <a:noFill/>
        </p:spPr>
      </p:pic>
      <p:pic>
        <p:nvPicPr>
          <p:cNvPr id="4916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6081713"/>
            <a:ext cx="719138" cy="776287"/>
          </a:xfrm>
          <a:prstGeom prst="rect">
            <a:avLst/>
          </a:prstGeom>
          <a:noFill/>
        </p:spPr>
      </p:pic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900113" y="0"/>
            <a:ext cx="799306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2400" b="1">
                <a:latin typeface="Times New Roman" pitchFamily="18" charset="0"/>
              </a:rPr>
              <a:t>В таблице выбрать два блока данных, по которым будет происходить построение диаграммы. После выбора исходные данные отобразятся в окне Мастер диаграмм (шаг2 из 4):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7772400" cy="1484313"/>
          </a:xfrm>
        </p:spPr>
        <p:txBody>
          <a:bodyPr/>
          <a:lstStyle/>
          <a:p>
            <a:r>
              <a:rPr lang="ru-RU" sz="2400" b="1"/>
              <a:t>6. Уточнить детали отображения диаграммы. Изменить формат диаграммы и легенды.</a:t>
            </a:r>
            <a:br>
              <a:rPr lang="ru-RU" sz="2400" b="1"/>
            </a:br>
            <a:r>
              <a:rPr lang="ru-RU" sz="2400" i="1">
                <a:solidFill>
                  <a:srgbClr val="993300"/>
                </a:solidFill>
              </a:rPr>
              <a:t>Заголовки</a:t>
            </a:r>
            <a:r>
              <a:rPr lang="ru-RU" sz="2400"/>
              <a:t>. Служит для ввода названия диаграммы и координатных осей. </a:t>
            </a:r>
            <a:endParaRPr lang="ru-RU" sz="2400" i="1"/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2">
            <a:lum bright="-24000" contrast="66000"/>
          </a:blip>
          <a:srcRect l="-2936"/>
          <a:stretch>
            <a:fillRect/>
          </a:stretch>
        </p:blipFill>
        <p:spPr bwMode="auto">
          <a:xfrm>
            <a:off x="827088" y="1658938"/>
            <a:ext cx="7569200" cy="5199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847725"/>
          </a:xfrm>
        </p:spPr>
        <p:txBody>
          <a:bodyPr/>
          <a:lstStyle/>
          <a:p>
            <a:r>
              <a:rPr lang="ru-RU" sz="2400" i="1">
                <a:solidFill>
                  <a:srgbClr val="993300"/>
                </a:solidFill>
              </a:rPr>
              <a:t>Оси</a:t>
            </a:r>
            <a:r>
              <a:rPr lang="ru-RU" sz="2400">
                <a:solidFill>
                  <a:srgbClr val="993300"/>
                </a:solidFill>
              </a:rPr>
              <a:t>.</a:t>
            </a:r>
            <a:r>
              <a:rPr lang="ru-RU" sz="2400"/>
              <a:t> На этой вкладке задается режим отображения главных осей диаграммы.</a:t>
            </a:r>
            <a:r>
              <a:rPr lang="ru-RU" sz="2400" i="1"/>
              <a:t/>
            </a:r>
            <a:br>
              <a:rPr lang="ru-RU" sz="2400" i="1"/>
            </a:br>
            <a:endParaRPr lang="ru-RU" sz="2400" i="1"/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>
            <a:lum bright="-12000" contrast="18000"/>
          </a:blip>
          <a:srcRect/>
          <a:stretch>
            <a:fillRect/>
          </a:stretch>
        </p:blipFill>
        <p:spPr bwMode="auto">
          <a:xfrm>
            <a:off x="900113" y="1490663"/>
            <a:ext cx="7631112" cy="5367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>
                <a:solidFill>
                  <a:srgbClr val="993300"/>
                </a:solidFill>
              </a:rPr>
              <a:t>Линии сетки</a:t>
            </a:r>
            <a:r>
              <a:rPr lang="ru-RU" sz="2400" i="1"/>
              <a:t>.</a:t>
            </a:r>
            <a:r>
              <a:rPr lang="ru-RU" sz="2400"/>
              <a:t> Данная вкладка позволяет отобразить линии сетки, а также вывести или скрыть третью ось в объемных диаграммах.</a:t>
            </a:r>
            <a:r>
              <a:rPr lang="ru-RU" sz="2400" i="1"/>
              <a:t/>
            </a:r>
            <a:br>
              <a:rPr lang="ru-RU" sz="2400" i="1"/>
            </a:br>
            <a:endParaRPr lang="ru-RU" sz="2400" i="1"/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lum bright="-18000" contrast="24000"/>
          </a:blip>
          <a:srcRect/>
          <a:stretch>
            <a:fillRect/>
          </a:stretch>
        </p:blipFill>
        <p:spPr bwMode="auto">
          <a:xfrm>
            <a:off x="1116013" y="1628775"/>
            <a:ext cx="7294562" cy="51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pPr marL="838200" indent="-838200"/>
            <a:r>
              <a:rPr lang="ru-RU" sz="3800"/>
              <a:t>1. Сколько входит ячеек в блок А1:С3?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/>
          <a:srcRect t="3210"/>
          <a:stretch>
            <a:fillRect/>
          </a:stretch>
        </p:blipFill>
        <p:spPr bwMode="auto">
          <a:xfrm>
            <a:off x="1403350" y="1844675"/>
            <a:ext cx="6253163" cy="4354513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8400" y="4005263"/>
            <a:ext cx="1296988" cy="54927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accent2"/>
                </a:solidFill>
                <a:latin typeface="Times New Roman" pitchFamily="18" charset="0"/>
              </a:rPr>
              <a:t>9 ячеек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835150" y="2205038"/>
            <a:ext cx="3457575" cy="936625"/>
          </a:xfrm>
          <a:prstGeom prst="rect">
            <a:avLst/>
          </a:prstGeom>
          <a:noFill/>
          <a:ln w="444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>
                <a:solidFill>
                  <a:srgbClr val="993300"/>
                </a:solidFill>
              </a:rPr>
              <a:t>Легенда</a:t>
            </a:r>
            <a:r>
              <a:rPr lang="ru-RU" sz="2400" i="1"/>
              <a:t>.</a:t>
            </a:r>
            <a:r>
              <a:rPr lang="ru-RU" sz="2400"/>
              <a:t> Предназначена для вывода и размещения условных обозначений.</a:t>
            </a:r>
            <a:endParaRPr lang="ru-RU" sz="2400" i="1"/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2">
            <a:lum bright="-18000" contrast="24000"/>
          </a:blip>
          <a:srcRect/>
          <a:stretch>
            <a:fillRect/>
          </a:stretch>
        </p:blipFill>
        <p:spPr bwMode="auto">
          <a:xfrm>
            <a:off x="1187450" y="1557338"/>
            <a:ext cx="6858000" cy="4872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>
                <a:solidFill>
                  <a:srgbClr val="993300"/>
                </a:solidFill>
              </a:rPr>
              <a:t>Подписи данных</a:t>
            </a:r>
            <a:r>
              <a:rPr lang="ru-RU" sz="2400" i="1"/>
              <a:t>.</a:t>
            </a:r>
            <a:r>
              <a:rPr lang="ru-RU" sz="2400"/>
              <a:t> Служит для отображения текста или значений рядов в качестве поясняющей надписи.</a:t>
            </a:r>
            <a:endParaRPr lang="ru-RU" sz="2400" i="1"/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>
            <a:lum bright="-12000" contrast="24000"/>
          </a:blip>
          <a:srcRect/>
          <a:stretch>
            <a:fillRect/>
          </a:stretch>
        </p:blipFill>
        <p:spPr bwMode="auto">
          <a:xfrm>
            <a:off x="827088" y="1592263"/>
            <a:ext cx="7424737" cy="5265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>
                <a:solidFill>
                  <a:srgbClr val="993300"/>
                </a:solidFill>
              </a:rPr>
              <a:t>Таблица данных</a:t>
            </a:r>
            <a:r>
              <a:rPr lang="ru-RU" sz="2400" i="1"/>
              <a:t>.</a:t>
            </a:r>
            <a:r>
              <a:rPr lang="ru-RU" sz="2400"/>
              <a:t> На этой вкладке устанавливается режим отображения выделенной области рабочего листа рядом с диаграммой»</a:t>
            </a:r>
          </a:p>
        </p:txBody>
      </p:sp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2">
            <a:lum bright="-12000" contrast="18000"/>
          </a:blip>
          <a:srcRect/>
          <a:stretch>
            <a:fillRect/>
          </a:stretch>
        </p:blipFill>
        <p:spPr bwMode="auto">
          <a:xfrm>
            <a:off x="539750" y="1412875"/>
            <a:ext cx="7831138" cy="553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7.Определить, где разместить диаграмму: на отдельном листе или на листе вместе с данными.</a:t>
            </a:r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>
            <a:lum bright="-6000" contrast="6000"/>
          </a:blip>
          <a:srcRect/>
          <a:stretch>
            <a:fillRect/>
          </a:stretch>
        </p:blipFill>
        <p:spPr bwMode="auto">
          <a:xfrm>
            <a:off x="827088" y="1843088"/>
            <a:ext cx="7732712" cy="3465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В результате мы получим диаграмму.</a:t>
            </a:r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2"/>
          <a:srcRect l="1981" t="3580" r="6183" b="10779"/>
          <a:stretch>
            <a:fillRect/>
          </a:stretch>
        </p:blipFill>
        <p:spPr bwMode="auto">
          <a:xfrm>
            <a:off x="1187450" y="1773238"/>
            <a:ext cx="6696075" cy="3455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>Редактирование диаграммы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4953000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Редактирование диаграммы производится с помощью команд контекстного меню, позволяющих изменять ее параметры: заголовки, легенду, подписи рядов и данных. Можно добавлять новые данные для построения диаграммы или удалять ранее построенные диаграммы.</a:t>
            </a: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1268413"/>
            <a:ext cx="3643312" cy="5300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Готовая диаграмма</a:t>
            </a:r>
          </a:p>
        </p:txBody>
      </p:sp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557338"/>
            <a:ext cx="6681787" cy="4751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243887" cy="1143000"/>
          </a:xfrm>
        </p:spPr>
        <p:txBody>
          <a:bodyPr/>
          <a:lstStyle/>
          <a:p>
            <a:r>
              <a:rPr lang="ru-RU" sz="3800" u="sng"/>
              <a:t>ЗАДАНИЕ 1.</a:t>
            </a:r>
            <a:r>
              <a:rPr lang="ru-RU" sz="3200"/>
              <a:t>Построить гистограмму </a:t>
            </a:r>
          </a:p>
        </p:txBody>
      </p:sp>
      <p:graphicFrame>
        <p:nvGraphicFramePr>
          <p:cNvPr id="85132" name="Group 140"/>
          <p:cNvGraphicFramePr>
            <a:graphicFrameLocks noGrp="1"/>
          </p:cNvGraphicFramePr>
          <p:nvPr>
            <p:ph idx="1"/>
          </p:nvPr>
        </p:nvGraphicFramePr>
        <p:xfrm>
          <a:off x="827088" y="1773238"/>
          <a:ext cx="7772400" cy="3781425"/>
        </p:xfrm>
        <a:graphic>
          <a:graphicData uri="http://schemas.openxmlformats.org/drawingml/2006/table">
            <a:tbl>
              <a:tblPr/>
              <a:tblGrid>
                <a:gridCol w="5438775"/>
                <a:gridCol w="2333625"/>
              </a:tblGrid>
              <a:tr h="923925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ФАКТОРЫ, влияющие на здоровье человека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Cyr" charset="-52"/>
                        </a:rPr>
                        <a:t>ФАКТОРЫ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Cyr" charset="-52"/>
                        </a:rPr>
                        <a:t>проценты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Образ жизни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Наследственность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Экологическая обстановка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Здравоохранение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10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u="sng"/>
              <a:t>ЗАДАНИЕ 2.</a:t>
            </a:r>
            <a:r>
              <a:rPr lang="ru-RU" sz="3800"/>
              <a:t> </a:t>
            </a:r>
            <a:r>
              <a:rPr lang="ru-RU" sz="3800" b="1"/>
              <a:t>«Экологическая обстановка нашего города»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47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Вам дается четыре параметра оценки экологического состояния города: </a:t>
            </a:r>
          </a:p>
          <a:p>
            <a:pPr indent="4763"/>
            <a:r>
              <a:rPr lang="ru-RU" sz="2400" b="1">
                <a:latin typeface="Times New Roman" pitchFamily="18" charset="0"/>
              </a:rPr>
              <a:t>- состояние флоры города</a:t>
            </a:r>
          </a:p>
          <a:p>
            <a:pPr indent="4763"/>
            <a:r>
              <a:rPr lang="ru-RU" sz="2400" b="1">
                <a:latin typeface="Times New Roman" pitchFamily="18" charset="0"/>
              </a:rPr>
              <a:t>- состояние водного режима</a:t>
            </a:r>
          </a:p>
          <a:p>
            <a:pPr indent="4763"/>
            <a:r>
              <a:rPr lang="ru-RU" sz="2400" b="1">
                <a:latin typeface="Times New Roman" pitchFamily="18" charset="0"/>
              </a:rPr>
              <a:t>- состояние воздушной среды</a:t>
            </a:r>
          </a:p>
          <a:p>
            <a:pPr indent="4763"/>
            <a:r>
              <a:rPr lang="ru-RU" sz="2400" b="1">
                <a:latin typeface="Times New Roman" pitchFamily="18" charset="0"/>
              </a:rPr>
              <a:t>- дизайн города. </a:t>
            </a:r>
          </a:p>
          <a:p>
            <a:pPr indent="47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Каждый из параметров предлагается оценить самостоятельно по 10-балльной системе. И на основе полученной оценочной системы построить круговую диаграмму с помощью программы </a:t>
            </a:r>
            <a:r>
              <a:rPr lang="en-US" sz="2400">
                <a:latin typeface="Times New Roman" pitchFamily="18" charset="0"/>
              </a:rPr>
              <a:t>MS Excel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 u="sng"/>
              <a:t>ЗАДАНИЕ 3.</a:t>
            </a:r>
            <a:r>
              <a:rPr lang="ru-RU" sz="3800" b="1"/>
              <a:t> «Экологическое состояние атмосферы в школе»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4763"/>
            <a:endParaRPr lang="ru-RU"/>
          </a:p>
          <a:p>
            <a:pPr indent="47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По каким параметрам можно оценить экологическое состояние атмосферы школы. Необходимо выработать 4-е основных параметра экологической обстановки школы. Оценить каждый параметр по10-тибалльной системе. Построить гистограмму.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2">
            <a:lum bright="-12000" contrast="12000"/>
          </a:blip>
          <a:srcRect/>
          <a:stretch>
            <a:fillRect/>
          </a:stretch>
        </p:blipFill>
        <p:spPr bwMode="auto">
          <a:xfrm>
            <a:off x="3563938" y="1916113"/>
            <a:ext cx="5184775" cy="4829175"/>
          </a:xfrm>
          <a:prstGeom prst="rect">
            <a:avLst/>
          </a:prstGeom>
          <a:noFill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2305050"/>
          </a:xfrm>
        </p:spPr>
        <p:txBody>
          <a:bodyPr/>
          <a:lstStyle/>
          <a:p>
            <a:r>
              <a:rPr lang="ru-RU" sz="3200"/>
              <a:t>2.Сколько ячеек электронной таблицы включают в себя следующие диапазоны:</a:t>
            </a:r>
            <a:br>
              <a:rPr lang="ru-RU" sz="3200"/>
            </a:br>
            <a:r>
              <a:rPr lang="ru-RU" sz="3800"/>
              <a:t>А) А2 : В10</a:t>
            </a:r>
            <a:br>
              <a:rPr lang="ru-RU" sz="3800"/>
            </a:br>
            <a:r>
              <a:rPr lang="ru-RU" sz="3800"/>
              <a:t>б) С13 : Е20 </a:t>
            </a:r>
            <a:br>
              <a:rPr lang="ru-RU" sz="3800"/>
            </a:br>
            <a:endParaRPr lang="ru-RU" sz="380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356100" y="2565400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 18</a:t>
            </a:r>
            <a:endParaRPr lang="ru-RU" sz="2800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795963" y="4652963"/>
            <a:ext cx="1584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</a:rPr>
              <a:t> 24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924300" y="2349500"/>
            <a:ext cx="1584325" cy="201612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5508625" y="4724400"/>
            <a:ext cx="2447925" cy="17287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7" grpId="0"/>
      <p:bldP spid="25609" grpId="0"/>
      <p:bldP spid="25611" grpId="0" animBg="1"/>
      <p:bldP spid="256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Домашнее задание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47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По каким параметрам можно оценить экологическое состояние окружающей среды возле своего дома. Вам дома необходимо выработать 4-е основных параметра. Оценить каждый параметр по 5-тибалльной системе. Построить гистограмму. Представить результаты на следующий урок на любом из носителей.</a:t>
            </a:r>
          </a:p>
        </p:txBody>
      </p:sp>
      <p:sp>
        <p:nvSpPr>
          <p:cNvPr id="583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 rot="16200000">
            <a:off x="7668419" y="5445919"/>
            <a:ext cx="544512" cy="4000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71600"/>
          </a:xfrm>
        </p:spPr>
        <p:txBody>
          <a:bodyPr/>
          <a:lstStyle/>
          <a:p>
            <a:r>
              <a:rPr lang="ru-RU" sz="3200"/>
              <a:t>3.Дан фрагмент электронной таблицы в режиме отображения формул: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lum bright="-12000" contrast="12000"/>
          </a:blip>
          <a:srcRect b="38042"/>
          <a:stretch>
            <a:fillRect/>
          </a:stretch>
        </p:blipFill>
        <p:spPr bwMode="auto">
          <a:xfrm>
            <a:off x="323850" y="1125538"/>
            <a:ext cx="7704138" cy="1727200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11188" y="2997200"/>
            <a:ext cx="595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А)   Что будет выведено в ячейки </a:t>
            </a:r>
            <a:r>
              <a:rPr lang="en-US" sz="2400">
                <a:latin typeface="Times New Roman" pitchFamily="18" charset="0"/>
              </a:rPr>
              <a:t>A</a:t>
            </a:r>
            <a:r>
              <a:rPr lang="ru-RU" sz="2400">
                <a:latin typeface="Times New Roman" pitchFamily="18" charset="0"/>
              </a:rPr>
              <a:t>2 и </a:t>
            </a:r>
            <a:r>
              <a:rPr lang="en-US" sz="2400">
                <a:latin typeface="Times New Roman" pitchFamily="18" charset="0"/>
              </a:rPr>
              <a:t>B</a:t>
            </a:r>
            <a:r>
              <a:rPr lang="ru-RU" sz="2400">
                <a:latin typeface="Times New Roman" pitchFamily="18" charset="0"/>
              </a:rPr>
              <a:t>2 в </a:t>
            </a:r>
          </a:p>
          <a:p>
            <a:r>
              <a:rPr lang="ru-RU" sz="2400">
                <a:latin typeface="Times New Roman" pitchFamily="18" charset="0"/>
              </a:rPr>
              <a:t>режиме отображения значений?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55650" y="4043363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>
                <a:latin typeface="Times New Roman" pitchFamily="18" charset="0"/>
              </a:rPr>
              <a:t>Б) Как будут меняться числа в А2 и В2, </a:t>
            </a:r>
          </a:p>
          <a:p>
            <a:r>
              <a:rPr lang="ru-RU" sz="2400">
                <a:latin typeface="Times New Roman" pitchFamily="18" charset="0"/>
              </a:rPr>
              <a:t>если занести в А1 число 2, в В1 число 4?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516688" y="3429000"/>
            <a:ext cx="2160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9; 2</a:t>
            </a:r>
            <a:r>
              <a:rPr lang="ru-RU" sz="360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435600" y="472440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latin typeface="Times New Roman" pitchFamily="18" charset="0"/>
              </a:rPr>
              <a:t>6; 0,5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9051925" y="6035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latin typeface="Tahoma" pitchFamily="34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55650" y="1484313"/>
            <a:ext cx="2376488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3203575" y="1484313"/>
            <a:ext cx="244792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9" grpId="0"/>
      <p:bldP spid="26630" grpId="0"/>
      <p:bldP spid="26633" grpId="0"/>
      <p:bldP spid="26635" grpId="0"/>
      <p:bldP spid="26644" grpId="0" animBg="1"/>
      <p:bldP spid="266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4.В чем заключается принцип относительной адресации?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47663"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</a:rPr>
              <a:t>Принцип относительной адресации заключается в том, что адреса ячеек, которые используются в формуле, определены относительно места расположения формулы, этот принцип приводит к тому, что при копировании формулы в другое место, изменяются адреса ячеек в формуле.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800"/>
              <a:t>5.В чем заключается принцип абсолютной адресации?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347663"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Используется в том случае, если необходимо при копировании формулы адрес ячейки оставался не измененным. Для этой цели в ячейке используется знак $.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549275"/>
            <a:ext cx="7772400" cy="1143000"/>
          </a:xfrm>
        </p:spPr>
        <p:txBody>
          <a:bodyPr/>
          <a:lstStyle/>
          <a:p>
            <a:r>
              <a:rPr lang="ru-RU" sz="2800" dirty="0"/>
              <a:t>6.Какой вид примет содержащая абсолютную и относительную ссылку формула </a:t>
            </a:r>
            <a:r>
              <a:rPr lang="ru-RU" sz="36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=$</a:t>
            </a:r>
            <a:r>
              <a:rPr lang="en-US" sz="36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A</a:t>
            </a:r>
            <a:r>
              <a:rPr lang="ru-RU" sz="36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$1*</a:t>
            </a:r>
            <a:r>
              <a:rPr lang="en-US" sz="36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B</a:t>
            </a:r>
            <a:r>
              <a:rPr lang="ru-RU" sz="3600" b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1, </a:t>
            </a:r>
            <a:r>
              <a:rPr lang="ru-RU" sz="2800" dirty="0"/>
              <a:t>записанная в ячейке С1, после ее копирования в ячейку С2?</a:t>
            </a:r>
            <a:r>
              <a:rPr lang="ru-RU" sz="3800" dirty="0"/>
              <a:t> 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lum bright="-12000" contrast="6000"/>
          </a:blip>
          <a:srcRect/>
          <a:stretch>
            <a:fillRect/>
          </a:stretch>
        </p:blipFill>
        <p:spPr bwMode="auto">
          <a:xfrm>
            <a:off x="395288" y="2565400"/>
            <a:ext cx="8316912" cy="2592388"/>
          </a:xfrm>
          <a:prstGeom prst="rect">
            <a:avLst/>
          </a:prstGeom>
          <a:noFill/>
        </p:spPr>
      </p:pic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284663" y="3213100"/>
            <a:ext cx="237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chemeClr val="accent2"/>
                </a:solidFill>
                <a:latin typeface="Tahoma" pitchFamily="34" charset="0"/>
              </a:rPr>
              <a:t>=$А$1*</a:t>
            </a:r>
            <a:r>
              <a:rPr lang="en-US" sz="2400" b="1">
                <a:solidFill>
                  <a:schemeClr val="accent2"/>
                </a:solidFill>
                <a:latin typeface="Tahoma" pitchFamily="34" charset="0"/>
              </a:rPr>
              <a:t>B</a:t>
            </a:r>
            <a:r>
              <a:rPr lang="ru-RU" sz="2400" b="1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ru-RU">
                <a:solidFill>
                  <a:schemeClr val="accent2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1" grpId="0"/>
    </p:bld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461</TotalTime>
  <Words>920</Words>
  <Application>Microsoft Office PowerPoint</Application>
  <PresentationFormat>Экран (4:3)</PresentationFormat>
  <Paragraphs>133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6" baseType="lpstr">
      <vt:lpstr>Arial</vt:lpstr>
      <vt:lpstr>Times New Roman</vt:lpstr>
      <vt:lpstr>Wingdings</vt:lpstr>
      <vt:lpstr>Tahoma</vt:lpstr>
      <vt:lpstr>Arial Cyr</vt:lpstr>
      <vt:lpstr>Слои</vt:lpstr>
      <vt:lpstr>ПОВТОРЕНИЕ</vt:lpstr>
      <vt:lpstr>Рабочая книга –документ MS Excel</vt:lpstr>
      <vt:lpstr>Рабочий лист, ячейка</vt:lpstr>
      <vt:lpstr>1. Сколько входит ячеек в блок А1:С3?</vt:lpstr>
      <vt:lpstr>2.Сколько ячеек электронной таблицы включают в себя следующие диапазоны: А) А2 : В10 б) С13 : Е20  </vt:lpstr>
      <vt:lpstr>3.Дан фрагмент электронной таблицы в режиме отображения формул:</vt:lpstr>
      <vt:lpstr>4.В чем заключается принцип относительной адресации?</vt:lpstr>
      <vt:lpstr>5.В чем заключается принцип абсолютной адресации?</vt:lpstr>
      <vt:lpstr>6.Какой вид примет содержащая абсолютную и относительную ссылку формула =$A$1*B1, записанная в ячейке С1, после ее копирования в ячейку С2? </vt:lpstr>
      <vt:lpstr>Функции Excel</vt:lpstr>
      <vt:lpstr>Выберите формулу, которую необходимо ввести в ячейку F2 для вычисления годовой оценки по предмету.</vt:lpstr>
      <vt:lpstr> Сообщения о ошибках</vt:lpstr>
      <vt:lpstr>Построение диаграмм в электронной таблице MS Excel </vt:lpstr>
      <vt:lpstr>Слайд 14</vt:lpstr>
      <vt:lpstr>Виды диаграмм: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9. Поверхность. Отображает изменения значений по двум измерениям в виде поверхности.</vt:lpstr>
      <vt:lpstr>10. Пузырьковая диаграмма. Отображает на плоскости наборы из трех значений. </vt:lpstr>
      <vt:lpstr>11. Биржевая диаграмма. Отображает наборы данных из трех значений.</vt:lpstr>
      <vt:lpstr>Слайд 26</vt:lpstr>
      <vt:lpstr>Слайд 27</vt:lpstr>
      <vt:lpstr>Слайд 28</vt:lpstr>
      <vt:lpstr>ПРИМЕР 1</vt:lpstr>
      <vt:lpstr>1. Построить таблицу данных</vt:lpstr>
      <vt:lpstr>2. Выделить объект, содержащий данные для ее построения;</vt:lpstr>
      <vt:lpstr>3. Нажать кнопку Мастер диаграмм на панели инструментов;</vt:lpstr>
      <vt:lpstr>4. Выбрать тип диаграммы из предлагаемого набора;</vt:lpstr>
      <vt:lpstr>5. Поскольку диапазон был выделен ранее, то ничего менять не нужно.</vt:lpstr>
      <vt:lpstr>Если данные вначале не были выделены</vt:lpstr>
      <vt:lpstr>Слайд 36</vt:lpstr>
      <vt:lpstr>6. Уточнить детали отображения диаграммы. Изменить формат диаграммы и легенды. Заголовки. Служит для ввода названия диаграммы и координатных осей. </vt:lpstr>
      <vt:lpstr>Оси. На этой вкладке задается режим отображения главных осей диаграммы. </vt:lpstr>
      <vt:lpstr>Линии сетки. Данная вкладка позволяет отобразить линии сетки, а также вывести или скрыть третью ось в объемных диаграммах. </vt:lpstr>
      <vt:lpstr>Легенда. Предназначена для вывода и размещения условных обозначений.</vt:lpstr>
      <vt:lpstr>Подписи данных. Служит для отображения текста или значений рядов в качестве поясняющей надписи.</vt:lpstr>
      <vt:lpstr>Таблица данных. На этой вкладке устанавливается режим отображения выделенной области рабочего листа рядом с диаграммой»</vt:lpstr>
      <vt:lpstr>7.Определить, где разместить диаграмму: на отдельном листе или на листе вместе с данными.</vt:lpstr>
      <vt:lpstr>В результате мы получим диаграмму.</vt:lpstr>
      <vt:lpstr>Редактирование диаграммы</vt:lpstr>
      <vt:lpstr>Готовая диаграмма</vt:lpstr>
      <vt:lpstr>ЗАДАНИЕ 1.Построить гистограмму </vt:lpstr>
      <vt:lpstr>ЗАДАНИЕ 2. «Экологическая обстановка нашего города»</vt:lpstr>
      <vt:lpstr>ЗАДАНИЕ 3. «Экологическое состояние атмосферы в школе»</vt:lpstr>
      <vt:lpstr>Домашнее задание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укорапцукдп</cp:lastModifiedBy>
  <cp:revision>93</cp:revision>
  <dcterms:created xsi:type="dcterms:W3CDTF">2008-11-04T06:50:41Z</dcterms:created>
  <dcterms:modified xsi:type="dcterms:W3CDTF">2010-01-14T17:04:20Z</dcterms:modified>
</cp:coreProperties>
</file>